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94" r:id="rId3"/>
    <p:sldId id="296" r:id="rId4"/>
    <p:sldId id="298" r:id="rId5"/>
    <p:sldId id="299" r:id="rId6"/>
    <p:sldId id="307" r:id="rId7"/>
    <p:sldId id="305" r:id="rId8"/>
    <p:sldId id="300" r:id="rId9"/>
    <p:sldId id="301" r:id="rId10"/>
    <p:sldId id="306" r:id="rId11"/>
    <p:sldId id="308" r:id="rId12"/>
    <p:sldId id="302" r:id="rId13"/>
    <p:sldId id="303" r:id="rId14"/>
    <p:sldId id="304" r:id="rId15"/>
    <p:sldId id="623" r:id="rId16"/>
    <p:sldId id="477" r:id="rId17"/>
    <p:sldId id="500" r:id="rId18"/>
    <p:sldId id="501" r:id="rId19"/>
    <p:sldId id="502" r:id="rId20"/>
    <p:sldId id="503" r:id="rId21"/>
  </p:sldIdLst>
  <p:sldSz cx="12192000" cy="6858000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Roboto" pitchFamily="2" charset="0"/>
      <p:regular r:id="rId26"/>
      <p:bold r:id="rId27"/>
      <p:italic r:id="rId28"/>
      <p:boldItalic r:id="rId29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13B6CB"/>
    <a:srgbClr val="885BA2"/>
    <a:srgbClr val="0099CC"/>
    <a:srgbClr val="634276"/>
    <a:srgbClr val="5BD9DF"/>
    <a:srgbClr val="31CFD7"/>
    <a:srgbClr val="006699"/>
    <a:srgbClr val="4A4AD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956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459B-9F9E-4D11-B68A-BEE28E259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A5533F-D82E-4E7B-BF26-7DF1D6671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E188CC-2E9D-4E15-BDB8-1C1B3B70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987600-001D-496C-9C3A-A71F6CEC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4C5D78-D57E-465C-91D6-0D71FD13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54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B0742-D6FB-43C2-8D04-FDF26913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3BC233-3A4C-4A43-8D71-E620E5DB9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6DD10-2F78-47C1-A073-D0D3A221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8C60C4-6183-40E5-B2D7-42102C25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682FD1-6CAB-4B5C-80AD-65265ECD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67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55604C-0CD4-449D-A4D4-7A2CD4BD4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C5FDFA-C386-4192-BF48-15BAC28CE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4F343E-F814-43D8-8125-6A841624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A2AA3-CD8D-4780-8529-CFC72C47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C0019B-5AA5-4254-98E1-410CF3EA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4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2EDD0-4DCA-41D4-A7F2-303E3421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E78EF1-DF41-43F5-BAF0-F05E51C40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B05CE6-0EC7-496C-9D4E-AC2412FD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E6D212-6E58-424F-B389-C83DD35C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B19CE-6B3F-4150-9E53-D6DEAB76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846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1AB89-1266-4381-B69E-6A4950AB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F8729E-8C33-40B8-B08C-75F93D17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6CD07-C7DA-47EB-807E-E8EFA277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2A7CD-F170-40EC-8B0B-00FAA9E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ECF95C-2D24-4879-A804-EB8B47FD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27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5005C-F0F1-4742-B12B-E89BAD14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CB74E1-DA1C-4C80-8F0D-B7BF9D2C9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7D109E-E77D-43A6-8C6E-B55B17EF3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725107-B49C-4A30-ABF2-51F902C1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2FF35F-4EAA-40BF-B45E-7506BD99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94DCA6-ADC9-470B-B8BB-6A056DD0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3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1F85A-8569-424E-BD81-D6B891B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6BEAF-D894-498A-A6EB-A15C7A172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9DE95A-58FA-45BD-88D9-5D85FBD0F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7BCE86-14A8-4E2C-9EBF-F5CB42D60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991FC3-0AF0-4737-B02D-C6E47A9C4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A80F7E-ABE2-4449-A66F-B4A2EA05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009D3F-0CB9-470E-A70C-EAF49969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808FD5-4300-40D4-8831-1BD43664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01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B4B19-D34C-4909-8E83-DB60B592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DCB2E6-DA19-4B16-A26E-5DD9DEB0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3CEC5A-6E76-4446-B6BA-A9B389E4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698AB8-F376-4728-BD9B-B3E7414D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9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432746-7183-4F4A-A239-2BAAA4C3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D3E1F9-1CBE-4B11-97F2-973450BB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6EC6F2-38D9-4EB4-8E57-6FA6C105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69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22566-7ABA-4A07-9ABB-7389FCE2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51DC05-A0C7-4D93-BF57-58382633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8AE41E-19CE-45D1-B7F1-0A8457799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4E60E7-7F87-4AF1-85BE-27F758DD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7F1BE6-C9AA-4398-B784-9C948DF9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E75C4D-CEE6-46F1-8850-FC2CED84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824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D8F09-8AD3-4962-AA35-6B951EDA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F4CC66-8C4E-4A58-82D9-1406A79AB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BFFCF3-A46A-4034-AA20-2C2132F36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6AE07C-494E-4814-9641-E244AC62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52F631-0337-4861-8A39-70FE33CD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670536-F0CD-4E5F-94AC-BF10977F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62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B5399AD-D0C8-4F40-930E-90CD9D6781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BF8707-C62C-4392-9A62-7FE3A8B002CA}"/>
              </a:ext>
            </a:extLst>
          </p:cNvPr>
          <p:cNvSpPr/>
          <p:nvPr userDrawn="1"/>
        </p:nvSpPr>
        <p:spPr>
          <a:xfrm>
            <a:off x="295564" y="244764"/>
            <a:ext cx="11545454" cy="6368472"/>
          </a:xfrm>
          <a:prstGeom prst="rect">
            <a:avLst/>
          </a:prstGeom>
          <a:solidFill>
            <a:srgbClr val="FFF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894C4C0-2BF7-49E2-8849-F67CA165ACE1}"/>
              </a:ext>
            </a:extLst>
          </p:cNvPr>
          <p:cNvSpPr/>
          <p:nvPr userDrawn="1"/>
        </p:nvSpPr>
        <p:spPr>
          <a:xfrm>
            <a:off x="10220037" y="91220"/>
            <a:ext cx="1773382" cy="979051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6E0C37-A08E-4AA6-99CB-93526BF1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09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A398DA-EC7D-4450-9E4D-A0E84D75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3C8EDD-B650-44AF-BD35-65894C941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EA40-F444-4195-B20B-E3ED593E87E5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A744E-5C21-478D-9A39-E5FD5E0E1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D1850-AA95-4D91-A7BE-281CD1A25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C7CD-2BF4-4AA1-BE47-1776F476D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3B6CB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FF6699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FF6699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FF6699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FF6699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FF6699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rofesoresuniversitarios.org.mx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profesoresuniversitariosm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rofesoresuniversitariosm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hare.nearpod.com/vsph/DkY3mAq3M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ormacionycertificacion.online/afiliados/solicitu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aypal.com/paypalme/docentesuni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78341-0DF3-4345-9E64-B498B0834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302" y="1951546"/>
            <a:ext cx="11559396" cy="295490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ES" sz="9600" dirty="0">
                <a:solidFill>
                  <a:srgbClr val="F268B7"/>
                </a:solidFill>
              </a:rPr>
              <a:t>P</a:t>
            </a:r>
            <a:r>
              <a:rPr lang="es-ES" sz="7200" dirty="0">
                <a:solidFill>
                  <a:srgbClr val="F268B7"/>
                </a:solidFill>
              </a:rPr>
              <a:t>LANTILLA </a:t>
            </a:r>
            <a:r>
              <a:rPr lang="es-ES" sz="9600" dirty="0">
                <a:solidFill>
                  <a:srgbClr val="F268B7"/>
                </a:solidFill>
              </a:rPr>
              <a:t>O</a:t>
            </a:r>
            <a:r>
              <a:rPr lang="es-ES" sz="7200" dirty="0">
                <a:solidFill>
                  <a:srgbClr val="F268B7"/>
                </a:solidFill>
              </a:rPr>
              <a:t>BJETOS </a:t>
            </a:r>
            <a:br>
              <a:rPr lang="es-ES" sz="7200" dirty="0">
                <a:solidFill>
                  <a:srgbClr val="F268B7"/>
                </a:solidFill>
              </a:rPr>
            </a:br>
            <a:r>
              <a:rPr lang="es-ES" sz="7200" dirty="0">
                <a:solidFill>
                  <a:srgbClr val="F268B7"/>
                </a:solidFill>
              </a:rPr>
              <a:t>DE </a:t>
            </a:r>
            <a:r>
              <a:rPr lang="es-ES" sz="9600" dirty="0">
                <a:solidFill>
                  <a:srgbClr val="F268B7"/>
                </a:solidFill>
              </a:rPr>
              <a:t>A</a:t>
            </a:r>
            <a:r>
              <a:rPr lang="es-ES" sz="7200" dirty="0">
                <a:solidFill>
                  <a:srgbClr val="F268B7"/>
                </a:solidFill>
              </a:rPr>
              <a:t>PRENDIZAJE</a:t>
            </a:r>
            <a:br>
              <a:rPr lang="es-MX" sz="2800" dirty="0">
                <a:solidFill>
                  <a:srgbClr val="F268B7"/>
                </a:solidFill>
              </a:rPr>
            </a:br>
            <a:endParaRPr lang="es-MX" sz="1600" dirty="0">
              <a:solidFill>
                <a:srgbClr val="F268B7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0D11FE-4FCB-49E5-8996-DB91F13ED419}"/>
              </a:ext>
            </a:extLst>
          </p:cNvPr>
          <p:cNvSpPr/>
          <p:nvPr/>
        </p:nvSpPr>
        <p:spPr>
          <a:xfrm>
            <a:off x="143163" y="6140982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4AF770A-CDE8-41B3-95D3-67B3536452EC}"/>
              </a:ext>
            </a:extLst>
          </p:cNvPr>
          <p:cNvSpPr/>
          <p:nvPr/>
        </p:nvSpPr>
        <p:spPr>
          <a:xfrm>
            <a:off x="143162" y="85325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EAA83F4-7AC3-4D82-B8D2-E942D147B438}"/>
              </a:ext>
            </a:extLst>
          </p:cNvPr>
          <p:cNvSpPr/>
          <p:nvPr/>
        </p:nvSpPr>
        <p:spPr>
          <a:xfrm>
            <a:off x="11353800" y="6140982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C9C9B40A-7339-4D24-BE01-1E687CBD72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76" y="5556558"/>
            <a:ext cx="3514916" cy="6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2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61E30-EE11-48AE-B72F-79DB1A06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E976E-B9CB-4FE8-9F22-55167008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862" y="1690688"/>
            <a:ext cx="9511938" cy="37173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/>
              <a:t>Si es un procedimiento</a:t>
            </a:r>
          </a:p>
          <a:p>
            <a:r>
              <a:rPr lang="es-MX" dirty="0"/>
              <a:t>Indica el nombre del procedimiento.</a:t>
            </a:r>
          </a:p>
          <a:p>
            <a:r>
              <a:rPr lang="es-MX" dirty="0"/>
              <a:t>El objetivo.</a:t>
            </a:r>
          </a:p>
          <a:p>
            <a:r>
              <a:rPr lang="es-MX" dirty="0"/>
              <a:t>Los materiales a utilizar.</a:t>
            </a:r>
          </a:p>
          <a:p>
            <a:r>
              <a:rPr lang="es-MX" dirty="0"/>
              <a:t>El escenario y la situación en la que se aplica.</a:t>
            </a:r>
          </a:p>
          <a:p>
            <a:r>
              <a:rPr lang="es-MX" dirty="0"/>
              <a:t>Los pasos a seguir.</a:t>
            </a:r>
          </a:p>
          <a:p>
            <a:r>
              <a:rPr lang="es-MX" dirty="0"/>
              <a:t>Los errores comunes  y las rutas alternativas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25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61E30-EE11-48AE-B72F-79DB1A06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E976E-B9CB-4FE8-9F22-55167008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862" y="1690688"/>
            <a:ext cx="9511938" cy="3717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Si es una actitud </a:t>
            </a:r>
          </a:p>
          <a:p>
            <a:r>
              <a:rPr lang="es-ES" dirty="0"/>
              <a:t>Incluya lecturas, videos o audios en las que se presenten modelos que ejemplifiquen  los comportamientos deseados, con un lenguaje amistoso y comprensible para la audiencia.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533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CA60F-9A52-4F56-A349-C52EFBC6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3DCC9-4310-4C05-8986-BD9D29D9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68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64428-3B10-4907-BEA5-6F007317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MX" dirty="0"/>
              <a:t>PREGUNTAS DE REPASO ,  EJERCICIOS O TAREAS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83C34-9209-42FC-9911-0AA7D145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93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CCC29-7BED-45B5-B812-C66B5394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REFERENCIA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480C12-FBED-420B-9679-1B150F623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9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412974" y="1555665"/>
            <a:ext cx="7108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0099CC"/>
                </a:solidFill>
              </a:rPr>
              <a:t>Platilla de Objetos de aprendizaje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rgbClr val="33CCCC"/>
                </a:solidFill>
              </a:rPr>
              <a:t>Jorge Everardo Aguilar-Morales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33CCCC"/>
                </a:solidFill>
              </a:rPr>
              <a:t>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b="1" dirty="0">
              <a:solidFill>
                <a:srgbClr val="FF9F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rgbClr val="FF9F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Todos los materiales pueden  ser reproducidos sin fines de lucro y notificando a los autores de su reproducción.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400" b="1" dirty="0">
              <a:solidFill>
                <a:srgbClr val="FF9F5D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b="1" dirty="0">
              <a:solidFill>
                <a:srgbClr val="FF9F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rgbClr val="F268B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Existe una acreditación y certificación disponible para este curso si deseas más información comunícate con nosotros.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b="1" dirty="0">
              <a:solidFill>
                <a:srgbClr val="660066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b="1" dirty="0">
              <a:solidFill>
                <a:srgbClr val="66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70EA321-5C46-4E8F-B641-B8CE4957D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94" y="1856607"/>
            <a:ext cx="2908480" cy="50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8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EF494-8543-4BB8-ADB7-1864C7D32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152525"/>
            <a:ext cx="5553075" cy="48910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MX" dirty="0">
                <a:solidFill>
                  <a:srgbClr val="13B6CB"/>
                </a:solidFill>
              </a:rPr>
              <a:t>Si has llegado al final de la lección, obtén la </a:t>
            </a:r>
            <a:r>
              <a:rPr lang="es-MX" b="1" dirty="0">
                <a:solidFill>
                  <a:srgbClr val="13B6C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acreditación y certificación disponible para este curso, </a:t>
            </a:r>
          </a:p>
          <a:p>
            <a:pPr marL="0" indent="0" algn="ctr">
              <a:buNone/>
            </a:pPr>
            <a:r>
              <a:rPr lang="es-MX" b="1" dirty="0">
                <a:ea typeface="Calibri" panose="020F0502020204030204" pitchFamily="34" charset="0"/>
                <a:cs typeface="Times New Roman" panose="02020603050405020304" pitchFamily="18" charset="0"/>
              </a:rPr>
              <a:t>SI DESEAS UNA CONSTANCIA  COMUNÍCATE CON NOSOTROS,</a:t>
            </a:r>
          </a:p>
          <a:p>
            <a:pPr marL="0" indent="0" algn="ctr">
              <a:buNone/>
            </a:pPr>
            <a:r>
              <a:rPr lang="es-MX" b="1" dirty="0">
                <a:solidFill>
                  <a:srgbClr val="885BA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envíanos un </a:t>
            </a:r>
            <a:r>
              <a:rPr lang="es-MX" b="1" dirty="0" err="1">
                <a:solidFill>
                  <a:srgbClr val="885BA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inbox</a:t>
            </a:r>
            <a:r>
              <a:rPr lang="es-MX" b="1" dirty="0">
                <a:solidFill>
                  <a:srgbClr val="885BA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s-MX" b="1" dirty="0">
                <a:solidFill>
                  <a:srgbClr val="13B6C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nuestra dirección de Facebook y con gusto te explicamos como conseguirlo.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5D6F210-70F3-40F1-972C-609793837A41}"/>
              </a:ext>
            </a:extLst>
          </p:cNvPr>
          <p:cNvSpPr/>
          <p:nvPr/>
        </p:nvSpPr>
        <p:spPr>
          <a:xfrm>
            <a:off x="143163" y="6140982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E569FAE-BB81-4E2B-BB1E-22FA1F31DEDB}"/>
              </a:ext>
            </a:extLst>
          </p:cNvPr>
          <p:cNvSpPr/>
          <p:nvPr/>
        </p:nvSpPr>
        <p:spPr>
          <a:xfrm>
            <a:off x="143162" y="85325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9ADDE8C-4A88-4F03-BCF8-D86EA0F9A418}"/>
              </a:ext>
            </a:extLst>
          </p:cNvPr>
          <p:cNvSpPr/>
          <p:nvPr/>
        </p:nvSpPr>
        <p:spPr>
          <a:xfrm>
            <a:off x="11353800" y="6140982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" name="Google Shape;974;p23">
            <a:extLst>
              <a:ext uri="{FF2B5EF4-FFF2-40B4-BE49-F238E27FC236}">
                <a16:creationId xmlns:a16="http://schemas.microsoft.com/office/drawing/2014/main" id="{54E97A3A-AB59-49C8-8C09-63D956C1F877}"/>
              </a:ext>
            </a:extLst>
          </p:cNvPr>
          <p:cNvGrpSpPr/>
          <p:nvPr/>
        </p:nvGrpSpPr>
        <p:grpSpPr>
          <a:xfrm rot="10287742">
            <a:off x="1563084" y="6148319"/>
            <a:ext cx="247155" cy="328027"/>
            <a:chOff x="8305911" y="659761"/>
            <a:chExt cx="247155" cy="328027"/>
          </a:xfrm>
        </p:grpSpPr>
        <p:sp>
          <p:nvSpPr>
            <p:cNvPr id="9" name="Google Shape;975;p23">
              <a:extLst>
                <a:ext uri="{FF2B5EF4-FFF2-40B4-BE49-F238E27FC236}">
                  <a16:creationId xmlns:a16="http://schemas.microsoft.com/office/drawing/2014/main" id="{3D042B66-410B-4A92-BE09-176A46111698}"/>
                </a:ext>
              </a:extLst>
            </p:cNvPr>
            <p:cNvSpPr/>
            <p:nvPr/>
          </p:nvSpPr>
          <p:spPr>
            <a:xfrm>
              <a:off x="8305911" y="6597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76;p23">
              <a:extLst>
                <a:ext uri="{FF2B5EF4-FFF2-40B4-BE49-F238E27FC236}">
                  <a16:creationId xmlns:a16="http://schemas.microsoft.com/office/drawing/2014/main" id="{F2FF87B4-A9FD-4F76-9727-63AACB117EDD}"/>
                </a:ext>
              </a:extLst>
            </p:cNvPr>
            <p:cNvSpPr/>
            <p:nvPr/>
          </p:nvSpPr>
          <p:spPr>
            <a:xfrm>
              <a:off x="8465886" y="8211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77;p23">
              <a:extLst>
                <a:ext uri="{FF2B5EF4-FFF2-40B4-BE49-F238E27FC236}">
                  <a16:creationId xmlns:a16="http://schemas.microsoft.com/office/drawing/2014/main" id="{E43E382D-FDC8-4A5E-8EC2-3D5B8E01ECC0}"/>
                </a:ext>
              </a:extLst>
            </p:cNvPr>
            <p:cNvSpPr/>
            <p:nvPr/>
          </p:nvSpPr>
          <p:spPr>
            <a:xfrm>
              <a:off x="8305911" y="91721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974;p23">
            <a:extLst>
              <a:ext uri="{FF2B5EF4-FFF2-40B4-BE49-F238E27FC236}">
                <a16:creationId xmlns:a16="http://schemas.microsoft.com/office/drawing/2014/main" id="{1FDB9E94-CD84-4C1F-866F-00C261FAEFA3}"/>
              </a:ext>
            </a:extLst>
          </p:cNvPr>
          <p:cNvGrpSpPr/>
          <p:nvPr/>
        </p:nvGrpSpPr>
        <p:grpSpPr>
          <a:xfrm>
            <a:off x="8996378" y="644925"/>
            <a:ext cx="247155" cy="328027"/>
            <a:chOff x="8305911" y="659761"/>
            <a:chExt cx="247155" cy="328027"/>
          </a:xfrm>
        </p:grpSpPr>
        <p:sp>
          <p:nvSpPr>
            <p:cNvPr id="13" name="Google Shape;975;p23">
              <a:extLst>
                <a:ext uri="{FF2B5EF4-FFF2-40B4-BE49-F238E27FC236}">
                  <a16:creationId xmlns:a16="http://schemas.microsoft.com/office/drawing/2014/main" id="{D9890774-AA10-410A-8790-BA5B06F47C3B}"/>
                </a:ext>
              </a:extLst>
            </p:cNvPr>
            <p:cNvSpPr/>
            <p:nvPr/>
          </p:nvSpPr>
          <p:spPr>
            <a:xfrm>
              <a:off x="8305911" y="6597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6;p23">
              <a:extLst>
                <a:ext uri="{FF2B5EF4-FFF2-40B4-BE49-F238E27FC236}">
                  <a16:creationId xmlns:a16="http://schemas.microsoft.com/office/drawing/2014/main" id="{1FB32A89-0C7D-4EA5-A9B4-0ADC99C978C0}"/>
                </a:ext>
              </a:extLst>
            </p:cNvPr>
            <p:cNvSpPr/>
            <p:nvPr/>
          </p:nvSpPr>
          <p:spPr>
            <a:xfrm>
              <a:off x="8465886" y="8211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77;p23">
              <a:extLst>
                <a:ext uri="{FF2B5EF4-FFF2-40B4-BE49-F238E27FC236}">
                  <a16:creationId xmlns:a16="http://schemas.microsoft.com/office/drawing/2014/main" id="{36D1851D-1D17-4CAF-B0A5-357C46381D59}"/>
                </a:ext>
              </a:extLst>
            </p:cNvPr>
            <p:cNvSpPr/>
            <p:nvPr/>
          </p:nvSpPr>
          <p:spPr>
            <a:xfrm>
              <a:off x="8305911" y="91721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C6ED0E6-B14B-4977-8632-54794932E3AC}"/>
              </a:ext>
            </a:extLst>
          </p:cNvPr>
          <p:cNvGrpSpPr/>
          <p:nvPr/>
        </p:nvGrpSpPr>
        <p:grpSpPr>
          <a:xfrm>
            <a:off x="7485792" y="1561796"/>
            <a:ext cx="3734405" cy="4287129"/>
            <a:chOff x="7485792" y="1561796"/>
            <a:chExt cx="3734405" cy="4287129"/>
          </a:xfrm>
        </p:grpSpPr>
        <p:pic>
          <p:nvPicPr>
            <p:cNvPr id="5" name="Picture 2" descr="Resultado de imagen para CERTIFICATE icon">
              <a:hlinkClick r:id="rId2"/>
              <a:extLst>
                <a:ext uri="{FF2B5EF4-FFF2-40B4-BE49-F238E27FC236}">
                  <a16:creationId xmlns:a16="http://schemas.microsoft.com/office/drawing/2014/main" id="{0B7116EE-F0B9-48E0-9798-5DE65E950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792" y="1561796"/>
              <a:ext cx="3734405" cy="373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6" descr="Teal cursor – Custom Cursor browser extension">
              <a:hlinkClick r:id="rId2"/>
              <a:extLst>
                <a:ext uri="{FF2B5EF4-FFF2-40B4-BE49-F238E27FC236}">
                  <a16:creationId xmlns:a16="http://schemas.microsoft.com/office/drawing/2014/main" id="{A3A7E399-8258-4054-8B45-936A9B9688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41"/>
            <a:stretch/>
          </p:blipFill>
          <p:spPr bwMode="auto">
            <a:xfrm rot="19713325">
              <a:off x="8621087" y="4697511"/>
              <a:ext cx="1070533" cy="1151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38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696788" y="233046"/>
            <a:ext cx="4798423" cy="1325563"/>
          </a:xfrm>
        </p:spPr>
        <p:txBody>
          <a:bodyPr>
            <a:normAutofit/>
          </a:bodyPr>
          <a:lstStyle/>
          <a:p>
            <a:r>
              <a:rPr lang="es-MX" sz="5400" dirty="0"/>
              <a:t>COMUNÍCATE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34379" y="1624964"/>
            <a:ext cx="7878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b="1" dirty="0">
              <a:solidFill>
                <a:srgbClr val="FFC000"/>
              </a:solidFill>
            </a:endParaRPr>
          </a:p>
          <a:p>
            <a:pPr algn="r"/>
            <a:r>
              <a:rPr lang="es-MX" sz="3200" b="1" dirty="0">
                <a:solidFill>
                  <a:srgbClr val="0099CC"/>
                </a:solidFill>
              </a:rPr>
              <a:t>www.profesoresuniversitarios.org.mx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b="1" dirty="0">
              <a:solidFill>
                <a:srgbClr val="FFC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b="1" dirty="0">
              <a:solidFill>
                <a:srgbClr val="FFC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b="1" dirty="0">
              <a:solidFill>
                <a:srgbClr val="FFC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55520" y="4678217"/>
            <a:ext cx="878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268B7"/>
                </a:solidFill>
              </a:rPr>
              <a:t>contacto@profesoresuniversitarios.org.mx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89262" y="3374777"/>
            <a:ext cx="878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33CCCC"/>
                </a:solidFill>
                <a:hlinkClick r:id="rId2"/>
              </a:rPr>
              <a:t>profesoresuniversitariosmx</a:t>
            </a:r>
            <a:endParaRPr lang="es-MX" sz="3200" b="1" dirty="0">
              <a:solidFill>
                <a:srgbClr val="33CCCC"/>
              </a:solidFill>
            </a:endParaRPr>
          </a:p>
        </p:txBody>
      </p:sp>
      <p:sp>
        <p:nvSpPr>
          <p:cNvPr id="2" name="Google Shape;12973;p61">
            <a:hlinkClick r:id="rId2"/>
            <a:extLst>
              <a:ext uri="{FF2B5EF4-FFF2-40B4-BE49-F238E27FC236}">
                <a16:creationId xmlns:a16="http://schemas.microsoft.com/office/drawing/2014/main" id="{8D546217-8D11-425D-B084-123A89639676}"/>
              </a:ext>
            </a:extLst>
          </p:cNvPr>
          <p:cNvSpPr/>
          <p:nvPr/>
        </p:nvSpPr>
        <p:spPr>
          <a:xfrm>
            <a:off x="889262" y="3239054"/>
            <a:ext cx="856223" cy="85622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885B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2754;p61">
            <a:extLst>
              <a:ext uri="{FF2B5EF4-FFF2-40B4-BE49-F238E27FC236}">
                <a16:creationId xmlns:a16="http://schemas.microsoft.com/office/drawing/2014/main" id="{7A4AA7BA-1417-49F2-B5AA-BB51CFEC4221}"/>
              </a:ext>
            </a:extLst>
          </p:cNvPr>
          <p:cNvSpPr/>
          <p:nvPr/>
        </p:nvSpPr>
        <p:spPr>
          <a:xfrm>
            <a:off x="725670" y="1897046"/>
            <a:ext cx="1108709" cy="1096789"/>
          </a:xfrm>
          <a:custGeom>
            <a:avLst/>
            <a:gdLst/>
            <a:ahLst/>
            <a:cxnLst/>
            <a:rect l="l" t="t" r="r" b="b"/>
            <a:pathLst>
              <a:path w="11816" h="11689" extrusionOk="0">
                <a:moveTo>
                  <a:pt x="7026" y="757"/>
                </a:moveTo>
                <a:lnTo>
                  <a:pt x="7026" y="2710"/>
                </a:lnTo>
                <a:lnTo>
                  <a:pt x="5829" y="2710"/>
                </a:lnTo>
                <a:cubicBezTo>
                  <a:pt x="5924" y="2332"/>
                  <a:pt x="6081" y="1954"/>
                  <a:pt x="6176" y="1702"/>
                </a:cubicBezTo>
                <a:cubicBezTo>
                  <a:pt x="6428" y="1229"/>
                  <a:pt x="6711" y="914"/>
                  <a:pt x="7026" y="757"/>
                </a:cubicBezTo>
                <a:close/>
                <a:moveTo>
                  <a:pt x="7688" y="757"/>
                </a:moveTo>
                <a:cubicBezTo>
                  <a:pt x="8003" y="914"/>
                  <a:pt x="8287" y="1229"/>
                  <a:pt x="8507" y="1702"/>
                </a:cubicBezTo>
                <a:cubicBezTo>
                  <a:pt x="8665" y="2017"/>
                  <a:pt x="8791" y="2364"/>
                  <a:pt x="8854" y="2710"/>
                </a:cubicBezTo>
                <a:lnTo>
                  <a:pt x="7688" y="2710"/>
                </a:lnTo>
                <a:lnTo>
                  <a:pt x="7688" y="757"/>
                </a:lnTo>
                <a:close/>
                <a:moveTo>
                  <a:pt x="8917" y="977"/>
                </a:moveTo>
                <a:cubicBezTo>
                  <a:pt x="9704" y="1387"/>
                  <a:pt x="10334" y="1954"/>
                  <a:pt x="10712" y="2710"/>
                </a:cubicBezTo>
                <a:lnTo>
                  <a:pt x="9578" y="2710"/>
                </a:lnTo>
                <a:cubicBezTo>
                  <a:pt x="9452" y="2206"/>
                  <a:pt x="9295" y="1765"/>
                  <a:pt x="9106" y="1387"/>
                </a:cubicBezTo>
                <a:cubicBezTo>
                  <a:pt x="9011" y="1261"/>
                  <a:pt x="8948" y="1103"/>
                  <a:pt x="8917" y="977"/>
                </a:cubicBezTo>
                <a:close/>
                <a:moveTo>
                  <a:pt x="5798" y="1009"/>
                </a:moveTo>
                <a:lnTo>
                  <a:pt x="5798" y="1009"/>
                </a:lnTo>
                <a:cubicBezTo>
                  <a:pt x="5703" y="1135"/>
                  <a:pt x="5640" y="1261"/>
                  <a:pt x="5609" y="1418"/>
                </a:cubicBezTo>
                <a:cubicBezTo>
                  <a:pt x="5388" y="1796"/>
                  <a:pt x="5231" y="2269"/>
                  <a:pt x="5136" y="2742"/>
                </a:cubicBezTo>
                <a:lnTo>
                  <a:pt x="3970" y="2742"/>
                </a:lnTo>
                <a:cubicBezTo>
                  <a:pt x="4380" y="1954"/>
                  <a:pt x="5042" y="1387"/>
                  <a:pt x="5798" y="1009"/>
                </a:cubicBezTo>
                <a:close/>
                <a:moveTo>
                  <a:pt x="5010" y="3435"/>
                </a:moveTo>
                <a:cubicBezTo>
                  <a:pt x="4978" y="3750"/>
                  <a:pt x="4915" y="4096"/>
                  <a:pt x="4915" y="4443"/>
                </a:cubicBezTo>
                <a:cubicBezTo>
                  <a:pt x="4978" y="4789"/>
                  <a:pt x="4978" y="5167"/>
                  <a:pt x="5010" y="5482"/>
                </a:cubicBezTo>
                <a:lnTo>
                  <a:pt x="3718" y="5482"/>
                </a:lnTo>
                <a:cubicBezTo>
                  <a:pt x="3624" y="5167"/>
                  <a:pt x="3561" y="4789"/>
                  <a:pt x="3561" y="4443"/>
                </a:cubicBezTo>
                <a:cubicBezTo>
                  <a:pt x="3561" y="4096"/>
                  <a:pt x="3592" y="3750"/>
                  <a:pt x="3718" y="3435"/>
                </a:cubicBezTo>
                <a:close/>
                <a:moveTo>
                  <a:pt x="7026" y="3435"/>
                </a:moveTo>
                <a:lnTo>
                  <a:pt x="7026" y="5482"/>
                </a:lnTo>
                <a:lnTo>
                  <a:pt x="5703" y="5482"/>
                </a:lnTo>
                <a:cubicBezTo>
                  <a:pt x="5672" y="5136"/>
                  <a:pt x="5640" y="4789"/>
                  <a:pt x="5640" y="4443"/>
                </a:cubicBezTo>
                <a:cubicBezTo>
                  <a:pt x="5640" y="4096"/>
                  <a:pt x="5672" y="3718"/>
                  <a:pt x="5703" y="3435"/>
                </a:cubicBezTo>
                <a:close/>
                <a:moveTo>
                  <a:pt x="8980" y="3435"/>
                </a:moveTo>
                <a:cubicBezTo>
                  <a:pt x="9011" y="3750"/>
                  <a:pt x="9074" y="4096"/>
                  <a:pt x="9074" y="4443"/>
                </a:cubicBezTo>
                <a:cubicBezTo>
                  <a:pt x="9074" y="4789"/>
                  <a:pt x="9011" y="5167"/>
                  <a:pt x="8980" y="5482"/>
                </a:cubicBezTo>
                <a:lnTo>
                  <a:pt x="7688" y="5482"/>
                </a:lnTo>
                <a:lnTo>
                  <a:pt x="7688" y="3435"/>
                </a:lnTo>
                <a:close/>
                <a:moveTo>
                  <a:pt x="10996" y="3435"/>
                </a:moveTo>
                <a:cubicBezTo>
                  <a:pt x="11059" y="3750"/>
                  <a:pt x="11153" y="4096"/>
                  <a:pt x="11153" y="4443"/>
                </a:cubicBezTo>
                <a:cubicBezTo>
                  <a:pt x="11153" y="4789"/>
                  <a:pt x="11122" y="5167"/>
                  <a:pt x="10996" y="5482"/>
                </a:cubicBezTo>
                <a:lnTo>
                  <a:pt x="9704" y="5482"/>
                </a:lnTo>
                <a:cubicBezTo>
                  <a:pt x="9736" y="5136"/>
                  <a:pt x="9767" y="4789"/>
                  <a:pt x="9767" y="4443"/>
                </a:cubicBezTo>
                <a:cubicBezTo>
                  <a:pt x="9736" y="4096"/>
                  <a:pt x="9736" y="3750"/>
                  <a:pt x="9704" y="3435"/>
                </a:cubicBezTo>
                <a:close/>
                <a:moveTo>
                  <a:pt x="5136" y="6144"/>
                </a:moveTo>
                <a:cubicBezTo>
                  <a:pt x="5231" y="6648"/>
                  <a:pt x="5388" y="7089"/>
                  <a:pt x="5609" y="7467"/>
                </a:cubicBezTo>
                <a:cubicBezTo>
                  <a:pt x="5672" y="7593"/>
                  <a:pt x="5766" y="7751"/>
                  <a:pt x="5798" y="7877"/>
                </a:cubicBezTo>
                <a:cubicBezTo>
                  <a:pt x="5042" y="7530"/>
                  <a:pt x="4380" y="6932"/>
                  <a:pt x="3970" y="6144"/>
                </a:cubicBezTo>
                <a:close/>
                <a:moveTo>
                  <a:pt x="10712" y="6144"/>
                </a:moveTo>
                <a:cubicBezTo>
                  <a:pt x="10334" y="6932"/>
                  <a:pt x="9704" y="7530"/>
                  <a:pt x="8917" y="7877"/>
                </a:cubicBezTo>
                <a:cubicBezTo>
                  <a:pt x="8980" y="7751"/>
                  <a:pt x="9074" y="7625"/>
                  <a:pt x="9106" y="7467"/>
                </a:cubicBezTo>
                <a:cubicBezTo>
                  <a:pt x="9295" y="7089"/>
                  <a:pt x="9452" y="6617"/>
                  <a:pt x="9578" y="6144"/>
                </a:cubicBezTo>
                <a:close/>
                <a:moveTo>
                  <a:pt x="7026" y="6144"/>
                </a:moveTo>
                <a:lnTo>
                  <a:pt x="7026" y="8097"/>
                </a:lnTo>
                <a:cubicBezTo>
                  <a:pt x="6743" y="7940"/>
                  <a:pt x="6428" y="7625"/>
                  <a:pt x="6239" y="7152"/>
                </a:cubicBezTo>
                <a:cubicBezTo>
                  <a:pt x="6081" y="6837"/>
                  <a:pt x="5955" y="6491"/>
                  <a:pt x="5861" y="6144"/>
                </a:cubicBezTo>
                <a:close/>
                <a:moveTo>
                  <a:pt x="8854" y="6144"/>
                </a:moveTo>
                <a:cubicBezTo>
                  <a:pt x="8791" y="6522"/>
                  <a:pt x="8633" y="6900"/>
                  <a:pt x="8507" y="7152"/>
                </a:cubicBezTo>
                <a:cubicBezTo>
                  <a:pt x="8287" y="7688"/>
                  <a:pt x="8003" y="8003"/>
                  <a:pt x="7688" y="8097"/>
                </a:cubicBezTo>
                <a:lnTo>
                  <a:pt x="7688" y="6144"/>
                </a:lnTo>
                <a:close/>
                <a:moveTo>
                  <a:pt x="2726" y="8759"/>
                </a:moveTo>
                <a:cubicBezTo>
                  <a:pt x="2813" y="8759"/>
                  <a:pt x="2899" y="8790"/>
                  <a:pt x="2962" y="8853"/>
                </a:cubicBezTo>
                <a:cubicBezTo>
                  <a:pt x="3088" y="8980"/>
                  <a:pt x="3088" y="9169"/>
                  <a:pt x="2962" y="9326"/>
                </a:cubicBezTo>
                <a:lnTo>
                  <a:pt x="1387" y="10901"/>
                </a:lnTo>
                <a:cubicBezTo>
                  <a:pt x="1324" y="10964"/>
                  <a:pt x="1237" y="10996"/>
                  <a:pt x="1151" y="10996"/>
                </a:cubicBezTo>
                <a:cubicBezTo>
                  <a:pt x="1064" y="10996"/>
                  <a:pt x="977" y="10964"/>
                  <a:pt x="914" y="10901"/>
                </a:cubicBezTo>
                <a:cubicBezTo>
                  <a:pt x="788" y="10775"/>
                  <a:pt x="788" y="10555"/>
                  <a:pt x="914" y="10429"/>
                </a:cubicBezTo>
                <a:lnTo>
                  <a:pt x="2490" y="8853"/>
                </a:lnTo>
                <a:cubicBezTo>
                  <a:pt x="2553" y="8790"/>
                  <a:pt x="2639" y="8759"/>
                  <a:pt x="2726" y="8759"/>
                </a:cubicBezTo>
                <a:close/>
                <a:moveTo>
                  <a:pt x="7373" y="1"/>
                </a:moveTo>
                <a:cubicBezTo>
                  <a:pt x="4915" y="1"/>
                  <a:pt x="2931" y="1985"/>
                  <a:pt x="2931" y="4443"/>
                </a:cubicBezTo>
                <a:cubicBezTo>
                  <a:pt x="2931" y="5514"/>
                  <a:pt x="3309" y="6522"/>
                  <a:pt x="4002" y="7310"/>
                </a:cubicBezTo>
                <a:lnTo>
                  <a:pt x="3151" y="8160"/>
                </a:lnTo>
                <a:cubicBezTo>
                  <a:pt x="3011" y="8079"/>
                  <a:pt x="2858" y="8040"/>
                  <a:pt x="2705" y="8040"/>
                </a:cubicBezTo>
                <a:cubicBezTo>
                  <a:pt x="2445" y="8040"/>
                  <a:pt x="2184" y="8151"/>
                  <a:pt x="1986" y="8349"/>
                </a:cubicBezTo>
                <a:lnTo>
                  <a:pt x="410" y="9925"/>
                </a:lnTo>
                <a:cubicBezTo>
                  <a:pt x="1" y="10303"/>
                  <a:pt x="1" y="10996"/>
                  <a:pt x="410" y="11374"/>
                </a:cubicBezTo>
                <a:cubicBezTo>
                  <a:pt x="599" y="11563"/>
                  <a:pt x="883" y="11689"/>
                  <a:pt x="1103" y="11689"/>
                </a:cubicBezTo>
                <a:cubicBezTo>
                  <a:pt x="1387" y="11689"/>
                  <a:pt x="1607" y="11563"/>
                  <a:pt x="1828" y="11374"/>
                </a:cubicBezTo>
                <a:lnTo>
                  <a:pt x="3403" y="9799"/>
                </a:lnTo>
                <a:cubicBezTo>
                  <a:pt x="3718" y="9484"/>
                  <a:pt x="3781" y="9011"/>
                  <a:pt x="3592" y="8633"/>
                </a:cubicBezTo>
                <a:lnTo>
                  <a:pt x="4411" y="7782"/>
                </a:lnTo>
                <a:cubicBezTo>
                  <a:pt x="5199" y="8444"/>
                  <a:pt x="6207" y="8853"/>
                  <a:pt x="7278" y="8853"/>
                </a:cubicBezTo>
                <a:cubicBezTo>
                  <a:pt x="7298" y="8854"/>
                  <a:pt x="7318" y="8854"/>
                  <a:pt x="7338" y="8854"/>
                </a:cubicBezTo>
                <a:cubicBezTo>
                  <a:pt x="9830" y="8854"/>
                  <a:pt x="11815" y="6881"/>
                  <a:pt x="11815" y="4443"/>
                </a:cubicBezTo>
                <a:cubicBezTo>
                  <a:pt x="11815" y="2017"/>
                  <a:pt x="9799" y="1"/>
                  <a:pt x="7373" y="1"/>
                </a:cubicBezTo>
                <a:close/>
              </a:path>
            </a:pathLst>
          </a:custGeom>
          <a:solidFill>
            <a:srgbClr val="13B6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2781;p61">
            <a:extLst>
              <a:ext uri="{FF2B5EF4-FFF2-40B4-BE49-F238E27FC236}">
                <a16:creationId xmlns:a16="http://schemas.microsoft.com/office/drawing/2014/main" id="{DC13577C-C2B2-4385-BE29-584BFF8C2F3C}"/>
              </a:ext>
            </a:extLst>
          </p:cNvPr>
          <p:cNvSpPr/>
          <p:nvPr/>
        </p:nvSpPr>
        <p:spPr>
          <a:xfrm>
            <a:off x="845366" y="4721441"/>
            <a:ext cx="1121802" cy="788281"/>
          </a:xfrm>
          <a:custGeom>
            <a:avLst/>
            <a:gdLst/>
            <a:ahLst/>
            <a:cxnLst/>
            <a:rect l="l" t="t" r="r" b="b"/>
            <a:pathLst>
              <a:path w="11658" h="8192" extrusionOk="0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rgbClr val="00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21D29C3-EA16-4AA1-92BD-9C6D8FE8B31E}"/>
              </a:ext>
            </a:extLst>
          </p:cNvPr>
          <p:cNvSpPr/>
          <p:nvPr/>
        </p:nvSpPr>
        <p:spPr>
          <a:xfrm>
            <a:off x="143163" y="6140982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A79D582-8EC7-4126-995A-11CA4C03C30F}"/>
              </a:ext>
            </a:extLst>
          </p:cNvPr>
          <p:cNvSpPr/>
          <p:nvPr/>
        </p:nvSpPr>
        <p:spPr>
          <a:xfrm>
            <a:off x="143162" y="85325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096CEB5-CE04-46F5-9306-BEB8CE29C587}"/>
              </a:ext>
            </a:extLst>
          </p:cNvPr>
          <p:cNvSpPr/>
          <p:nvPr/>
        </p:nvSpPr>
        <p:spPr>
          <a:xfrm>
            <a:off x="11353800" y="6140982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5" name="Google Shape;974;p23">
            <a:extLst>
              <a:ext uri="{FF2B5EF4-FFF2-40B4-BE49-F238E27FC236}">
                <a16:creationId xmlns:a16="http://schemas.microsoft.com/office/drawing/2014/main" id="{8B77D7BA-2045-4046-982F-2B8AF7F87152}"/>
              </a:ext>
            </a:extLst>
          </p:cNvPr>
          <p:cNvGrpSpPr/>
          <p:nvPr/>
        </p:nvGrpSpPr>
        <p:grpSpPr>
          <a:xfrm rot="10287742">
            <a:off x="1563084" y="6148319"/>
            <a:ext cx="247155" cy="328027"/>
            <a:chOff x="8305911" y="659761"/>
            <a:chExt cx="247155" cy="328027"/>
          </a:xfrm>
        </p:grpSpPr>
        <p:sp>
          <p:nvSpPr>
            <p:cNvPr id="26" name="Google Shape;975;p23">
              <a:extLst>
                <a:ext uri="{FF2B5EF4-FFF2-40B4-BE49-F238E27FC236}">
                  <a16:creationId xmlns:a16="http://schemas.microsoft.com/office/drawing/2014/main" id="{B79B6BD0-8EA0-4E9D-B959-70A5E17ABDB3}"/>
                </a:ext>
              </a:extLst>
            </p:cNvPr>
            <p:cNvSpPr/>
            <p:nvPr/>
          </p:nvSpPr>
          <p:spPr>
            <a:xfrm>
              <a:off x="8305911" y="6597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6;p23">
              <a:extLst>
                <a:ext uri="{FF2B5EF4-FFF2-40B4-BE49-F238E27FC236}">
                  <a16:creationId xmlns:a16="http://schemas.microsoft.com/office/drawing/2014/main" id="{7D0A9AEC-EA19-4533-82BF-7F77FD162451}"/>
                </a:ext>
              </a:extLst>
            </p:cNvPr>
            <p:cNvSpPr/>
            <p:nvPr/>
          </p:nvSpPr>
          <p:spPr>
            <a:xfrm>
              <a:off x="8465886" y="8211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7;p23">
              <a:extLst>
                <a:ext uri="{FF2B5EF4-FFF2-40B4-BE49-F238E27FC236}">
                  <a16:creationId xmlns:a16="http://schemas.microsoft.com/office/drawing/2014/main" id="{9A5AAA3E-379C-4C77-AF9C-EDA3D3016553}"/>
                </a:ext>
              </a:extLst>
            </p:cNvPr>
            <p:cNvSpPr/>
            <p:nvPr/>
          </p:nvSpPr>
          <p:spPr>
            <a:xfrm>
              <a:off x="8305911" y="91721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974;p23">
            <a:extLst>
              <a:ext uri="{FF2B5EF4-FFF2-40B4-BE49-F238E27FC236}">
                <a16:creationId xmlns:a16="http://schemas.microsoft.com/office/drawing/2014/main" id="{FAFE8FCE-429B-4702-A26D-A94EC06B52F1}"/>
              </a:ext>
            </a:extLst>
          </p:cNvPr>
          <p:cNvGrpSpPr/>
          <p:nvPr/>
        </p:nvGrpSpPr>
        <p:grpSpPr>
          <a:xfrm>
            <a:off x="8996378" y="644925"/>
            <a:ext cx="247155" cy="328027"/>
            <a:chOff x="8305911" y="659761"/>
            <a:chExt cx="247155" cy="328027"/>
          </a:xfrm>
        </p:grpSpPr>
        <p:sp>
          <p:nvSpPr>
            <p:cNvPr id="30" name="Google Shape;975;p23">
              <a:extLst>
                <a:ext uri="{FF2B5EF4-FFF2-40B4-BE49-F238E27FC236}">
                  <a16:creationId xmlns:a16="http://schemas.microsoft.com/office/drawing/2014/main" id="{21DC8392-8D23-4518-8D01-EC8247282521}"/>
                </a:ext>
              </a:extLst>
            </p:cNvPr>
            <p:cNvSpPr/>
            <p:nvPr/>
          </p:nvSpPr>
          <p:spPr>
            <a:xfrm>
              <a:off x="8305911" y="6597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6;p23">
              <a:extLst>
                <a:ext uri="{FF2B5EF4-FFF2-40B4-BE49-F238E27FC236}">
                  <a16:creationId xmlns:a16="http://schemas.microsoft.com/office/drawing/2014/main" id="{413A23B3-292A-4076-BD38-A02E91814F99}"/>
                </a:ext>
              </a:extLst>
            </p:cNvPr>
            <p:cNvSpPr/>
            <p:nvPr/>
          </p:nvSpPr>
          <p:spPr>
            <a:xfrm>
              <a:off x="8465886" y="8211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7;p23">
              <a:extLst>
                <a:ext uri="{FF2B5EF4-FFF2-40B4-BE49-F238E27FC236}">
                  <a16:creationId xmlns:a16="http://schemas.microsoft.com/office/drawing/2014/main" id="{DF8589E7-B4F0-4E6E-8BA2-62309AC95672}"/>
                </a:ext>
              </a:extLst>
            </p:cNvPr>
            <p:cNvSpPr/>
            <p:nvPr/>
          </p:nvSpPr>
          <p:spPr>
            <a:xfrm>
              <a:off x="8305911" y="91721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689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56202-BCE6-4D87-8468-62934EF3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Disfruta de nuestra clase interactiva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B3D80E-C707-4DFF-AC80-71B83D60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232" y="4775735"/>
            <a:ext cx="5562600" cy="5381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MX" dirty="0"/>
              <a:t>SOLICITA TU CÓDIGO</a:t>
            </a:r>
            <a:endParaRPr lang="es-MX" dirty="0">
              <a:solidFill>
                <a:srgbClr val="7030A0"/>
              </a:solidFill>
            </a:endParaRPr>
          </a:p>
        </p:txBody>
      </p:sp>
      <p:pic>
        <p:nvPicPr>
          <p:cNvPr id="14338" name="Picture 2" descr="Nearpod Careers and Employment | Indeed.com">
            <a:hlinkClick r:id="rId2"/>
            <a:extLst>
              <a:ext uri="{FF2B5EF4-FFF2-40B4-BE49-F238E27FC236}">
                <a16:creationId xmlns:a16="http://schemas.microsoft.com/office/drawing/2014/main" id="{81B60995-7C77-427F-9F28-FD56284A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" y="2181860"/>
            <a:ext cx="11576050" cy="23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eal cursor – Custom Cursor browser extension">
            <a:hlinkClick r:id="rId2"/>
            <a:extLst>
              <a:ext uri="{FF2B5EF4-FFF2-40B4-BE49-F238E27FC236}">
                <a16:creationId xmlns:a16="http://schemas.microsoft.com/office/drawing/2014/main" id="{0975FB97-4B52-4507-B986-D70A259F1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1"/>
          <a:stretch/>
        </p:blipFill>
        <p:spPr bwMode="auto">
          <a:xfrm rot="19713325">
            <a:off x="5310694" y="3965813"/>
            <a:ext cx="1070533" cy="11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0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9" y="1390965"/>
            <a:ext cx="11436502" cy="31343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4005" y="5070991"/>
            <a:ext cx="10740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AL AFILIARTE ESTÁS APOYANDO TODOS LOS PROGRAMAS DE DIVULGACIÓN DE LA CIENCIA QUE SOSTENEMOS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0957DC-F06E-4D65-9D67-D0C77ABB613D}"/>
              </a:ext>
            </a:extLst>
          </p:cNvPr>
          <p:cNvSpPr/>
          <p:nvPr/>
        </p:nvSpPr>
        <p:spPr>
          <a:xfrm>
            <a:off x="143163" y="6140982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3422664-B1EC-4C5C-8C25-064F41C84B1B}"/>
              </a:ext>
            </a:extLst>
          </p:cNvPr>
          <p:cNvSpPr/>
          <p:nvPr/>
        </p:nvSpPr>
        <p:spPr>
          <a:xfrm>
            <a:off x="143162" y="85325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B01410-A85F-4993-B833-3EC8D0AE62C7}"/>
              </a:ext>
            </a:extLst>
          </p:cNvPr>
          <p:cNvSpPr/>
          <p:nvPr/>
        </p:nvSpPr>
        <p:spPr>
          <a:xfrm>
            <a:off x="11353800" y="6140982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" name="Google Shape;974;p23">
            <a:extLst>
              <a:ext uri="{FF2B5EF4-FFF2-40B4-BE49-F238E27FC236}">
                <a16:creationId xmlns:a16="http://schemas.microsoft.com/office/drawing/2014/main" id="{5006925E-F306-4E34-92A8-01178C7F4060}"/>
              </a:ext>
            </a:extLst>
          </p:cNvPr>
          <p:cNvGrpSpPr/>
          <p:nvPr/>
        </p:nvGrpSpPr>
        <p:grpSpPr>
          <a:xfrm rot="10287742">
            <a:off x="1563084" y="6148319"/>
            <a:ext cx="247155" cy="328027"/>
            <a:chOff x="8305911" y="659761"/>
            <a:chExt cx="247155" cy="328027"/>
          </a:xfrm>
        </p:grpSpPr>
        <p:sp>
          <p:nvSpPr>
            <p:cNvPr id="12" name="Google Shape;975;p23">
              <a:extLst>
                <a:ext uri="{FF2B5EF4-FFF2-40B4-BE49-F238E27FC236}">
                  <a16:creationId xmlns:a16="http://schemas.microsoft.com/office/drawing/2014/main" id="{7F1AC5C4-29BD-4FBD-BE15-EF0B19F17532}"/>
                </a:ext>
              </a:extLst>
            </p:cNvPr>
            <p:cNvSpPr/>
            <p:nvPr/>
          </p:nvSpPr>
          <p:spPr>
            <a:xfrm>
              <a:off x="8305911" y="6597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6;p23">
              <a:extLst>
                <a:ext uri="{FF2B5EF4-FFF2-40B4-BE49-F238E27FC236}">
                  <a16:creationId xmlns:a16="http://schemas.microsoft.com/office/drawing/2014/main" id="{3833FF18-D8DF-4733-9FF1-67A8DB456DE5}"/>
                </a:ext>
              </a:extLst>
            </p:cNvPr>
            <p:cNvSpPr/>
            <p:nvPr/>
          </p:nvSpPr>
          <p:spPr>
            <a:xfrm>
              <a:off x="8465886" y="8211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7;p23">
              <a:extLst>
                <a:ext uri="{FF2B5EF4-FFF2-40B4-BE49-F238E27FC236}">
                  <a16:creationId xmlns:a16="http://schemas.microsoft.com/office/drawing/2014/main" id="{CDDBCA69-7F05-4A3D-859A-59608384EBD5}"/>
                </a:ext>
              </a:extLst>
            </p:cNvPr>
            <p:cNvSpPr/>
            <p:nvPr/>
          </p:nvSpPr>
          <p:spPr>
            <a:xfrm>
              <a:off x="8305911" y="91721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974;p23">
            <a:extLst>
              <a:ext uri="{FF2B5EF4-FFF2-40B4-BE49-F238E27FC236}">
                <a16:creationId xmlns:a16="http://schemas.microsoft.com/office/drawing/2014/main" id="{17E58915-BD21-41FB-82F6-AAC448AAFCBF}"/>
              </a:ext>
            </a:extLst>
          </p:cNvPr>
          <p:cNvGrpSpPr/>
          <p:nvPr/>
        </p:nvGrpSpPr>
        <p:grpSpPr>
          <a:xfrm>
            <a:off x="8996378" y="644925"/>
            <a:ext cx="247155" cy="328027"/>
            <a:chOff x="8305911" y="659761"/>
            <a:chExt cx="247155" cy="328027"/>
          </a:xfrm>
        </p:grpSpPr>
        <p:sp>
          <p:nvSpPr>
            <p:cNvPr id="16" name="Google Shape;975;p23">
              <a:extLst>
                <a:ext uri="{FF2B5EF4-FFF2-40B4-BE49-F238E27FC236}">
                  <a16:creationId xmlns:a16="http://schemas.microsoft.com/office/drawing/2014/main" id="{CBD17CB8-3B48-4A3C-BD24-38148278011F}"/>
                </a:ext>
              </a:extLst>
            </p:cNvPr>
            <p:cNvSpPr/>
            <p:nvPr/>
          </p:nvSpPr>
          <p:spPr>
            <a:xfrm>
              <a:off x="8305911" y="6597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76;p23">
              <a:extLst>
                <a:ext uri="{FF2B5EF4-FFF2-40B4-BE49-F238E27FC236}">
                  <a16:creationId xmlns:a16="http://schemas.microsoft.com/office/drawing/2014/main" id="{814ABD4C-7361-4A9D-ABB5-4365C53148F7}"/>
                </a:ext>
              </a:extLst>
            </p:cNvPr>
            <p:cNvSpPr/>
            <p:nvPr/>
          </p:nvSpPr>
          <p:spPr>
            <a:xfrm>
              <a:off x="8465886" y="8211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77;p23">
              <a:extLst>
                <a:ext uri="{FF2B5EF4-FFF2-40B4-BE49-F238E27FC236}">
                  <a16:creationId xmlns:a16="http://schemas.microsoft.com/office/drawing/2014/main" id="{A08A329A-FE4E-4DC5-B552-E194EBE2EEDA}"/>
                </a:ext>
              </a:extLst>
            </p:cNvPr>
            <p:cNvSpPr/>
            <p:nvPr/>
          </p:nvSpPr>
          <p:spPr>
            <a:xfrm>
              <a:off x="8305911" y="91721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6" descr="Teal cursor – Custom Cursor browser extension">
            <a:extLst>
              <a:ext uri="{FF2B5EF4-FFF2-40B4-BE49-F238E27FC236}">
                <a16:creationId xmlns:a16="http://schemas.microsoft.com/office/drawing/2014/main" id="{8F489104-CD5F-46A6-AEB7-862C6B453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1"/>
          <a:stretch/>
        </p:blipFill>
        <p:spPr bwMode="auto">
          <a:xfrm rot="19713325">
            <a:off x="5940614" y="3925284"/>
            <a:ext cx="1070533" cy="11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3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26998-C4AF-4532-B18A-DA3DD9438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PORTADA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278A45-2811-44D8-A6ED-F1D0EAFFD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073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9F088-E8AF-4443-AF70-0C814746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C4138DB1-6FF1-4A5F-A706-044A907A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2" y="2159391"/>
            <a:ext cx="11549815" cy="26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41B0762-91F5-4345-AB9C-B054BC6841DD}"/>
              </a:ext>
            </a:extLst>
          </p:cNvPr>
          <p:cNvSpPr/>
          <p:nvPr/>
        </p:nvSpPr>
        <p:spPr>
          <a:xfrm>
            <a:off x="143163" y="6140982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2B92885-0AB1-4EA3-8A62-B9DB049A67F5}"/>
              </a:ext>
            </a:extLst>
          </p:cNvPr>
          <p:cNvSpPr/>
          <p:nvPr/>
        </p:nvSpPr>
        <p:spPr>
          <a:xfrm>
            <a:off x="143162" y="85325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803A11E-E66E-481D-B5CC-E61D91BE3FAD}"/>
              </a:ext>
            </a:extLst>
          </p:cNvPr>
          <p:cNvSpPr/>
          <p:nvPr/>
        </p:nvSpPr>
        <p:spPr>
          <a:xfrm>
            <a:off x="11353800" y="6140982"/>
            <a:ext cx="695037" cy="559600"/>
          </a:xfrm>
          <a:prstGeom prst="rect">
            <a:avLst/>
          </a:prstGeom>
          <a:solidFill>
            <a:srgbClr val="885B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" name="Google Shape;974;p23">
            <a:extLst>
              <a:ext uri="{FF2B5EF4-FFF2-40B4-BE49-F238E27FC236}">
                <a16:creationId xmlns:a16="http://schemas.microsoft.com/office/drawing/2014/main" id="{B43879D6-7021-40A0-947C-106BB708A23F}"/>
              </a:ext>
            </a:extLst>
          </p:cNvPr>
          <p:cNvGrpSpPr/>
          <p:nvPr/>
        </p:nvGrpSpPr>
        <p:grpSpPr>
          <a:xfrm rot="10287742">
            <a:off x="1563084" y="6148319"/>
            <a:ext cx="247155" cy="328027"/>
            <a:chOff x="8305911" y="659761"/>
            <a:chExt cx="247155" cy="328027"/>
          </a:xfrm>
        </p:grpSpPr>
        <p:sp>
          <p:nvSpPr>
            <p:cNvPr id="13" name="Google Shape;975;p23">
              <a:extLst>
                <a:ext uri="{FF2B5EF4-FFF2-40B4-BE49-F238E27FC236}">
                  <a16:creationId xmlns:a16="http://schemas.microsoft.com/office/drawing/2014/main" id="{54FCC632-FAC2-4E22-85DA-286ED0006FD0}"/>
                </a:ext>
              </a:extLst>
            </p:cNvPr>
            <p:cNvSpPr/>
            <p:nvPr/>
          </p:nvSpPr>
          <p:spPr>
            <a:xfrm>
              <a:off x="8305911" y="6597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6;p23">
              <a:extLst>
                <a:ext uri="{FF2B5EF4-FFF2-40B4-BE49-F238E27FC236}">
                  <a16:creationId xmlns:a16="http://schemas.microsoft.com/office/drawing/2014/main" id="{090ED0B6-A296-47F4-A8B3-4079CB02C36F}"/>
                </a:ext>
              </a:extLst>
            </p:cNvPr>
            <p:cNvSpPr/>
            <p:nvPr/>
          </p:nvSpPr>
          <p:spPr>
            <a:xfrm>
              <a:off x="8465886" y="8211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77;p23">
              <a:extLst>
                <a:ext uri="{FF2B5EF4-FFF2-40B4-BE49-F238E27FC236}">
                  <a16:creationId xmlns:a16="http://schemas.microsoft.com/office/drawing/2014/main" id="{26E85617-3999-4D73-9907-9264D754CB98}"/>
                </a:ext>
              </a:extLst>
            </p:cNvPr>
            <p:cNvSpPr/>
            <p:nvPr/>
          </p:nvSpPr>
          <p:spPr>
            <a:xfrm>
              <a:off x="8305911" y="91721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974;p23">
            <a:extLst>
              <a:ext uri="{FF2B5EF4-FFF2-40B4-BE49-F238E27FC236}">
                <a16:creationId xmlns:a16="http://schemas.microsoft.com/office/drawing/2014/main" id="{E8C29606-3FA4-43E4-AA14-16B1CF8A04A8}"/>
              </a:ext>
            </a:extLst>
          </p:cNvPr>
          <p:cNvGrpSpPr/>
          <p:nvPr/>
        </p:nvGrpSpPr>
        <p:grpSpPr>
          <a:xfrm>
            <a:off x="8996378" y="644925"/>
            <a:ext cx="247155" cy="328027"/>
            <a:chOff x="8305911" y="659761"/>
            <a:chExt cx="247155" cy="328027"/>
          </a:xfrm>
        </p:grpSpPr>
        <p:sp>
          <p:nvSpPr>
            <p:cNvPr id="17" name="Google Shape;975;p23">
              <a:extLst>
                <a:ext uri="{FF2B5EF4-FFF2-40B4-BE49-F238E27FC236}">
                  <a16:creationId xmlns:a16="http://schemas.microsoft.com/office/drawing/2014/main" id="{01E528AF-7353-4624-82E4-CAFCE546D8B1}"/>
                </a:ext>
              </a:extLst>
            </p:cNvPr>
            <p:cNvSpPr/>
            <p:nvPr/>
          </p:nvSpPr>
          <p:spPr>
            <a:xfrm>
              <a:off x="8305911" y="6597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76;p23">
              <a:extLst>
                <a:ext uri="{FF2B5EF4-FFF2-40B4-BE49-F238E27FC236}">
                  <a16:creationId xmlns:a16="http://schemas.microsoft.com/office/drawing/2014/main" id="{55B6921E-5D4B-4E9B-8636-B1C4128C1AA9}"/>
                </a:ext>
              </a:extLst>
            </p:cNvPr>
            <p:cNvSpPr/>
            <p:nvPr/>
          </p:nvSpPr>
          <p:spPr>
            <a:xfrm>
              <a:off x="8465886" y="8211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7;p23">
              <a:extLst>
                <a:ext uri="{FF2B5EF4-FFF2-40B4-BE49-F238E27FC236}">
                  <a16:creationId xmlns:a16="http://schemas.microsoft.com/office/drawing/2014/main" id="{69D6C7C4-121D-44BD-8573-52A010116009}"/>
                </a:ext>
              </a:extLst>
            </p:cNvPr>
            <p:cNvSpPr/>
            <p:nvPr/>
          </p:nvSpPr>
          <p:spPr>
            <a:xfrm>
              <a:off x="8305911" y="91721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6" descr="Teal cursor – Custom Cursor browser extension">
            <a:hlinkClick r:id="rId2"/>
            <a:extLst>
              <a:ext uri="{FF2B5EF4-FFF2-40B4-BE49-F238E27FC236}">
                <a16:creationId xmlns:a16="http://schemas.microsoft.com/office/drawing/2014/main" id="{5FFC0612-104F-4775-8DAE-98A7D44A3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1"/>
          <a:stretch/>
        </p:blipFill>
        <p:spPr bwMode="auto">
          <a:xfrm rot="19713325">
            <a:off x="10169289" y="4164977"/>
            <a:ext cx="1070533" cy="11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746112-0766-408E-9D24-BF0E76D5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070CD6F-9854-48A3-AACA-BF57FCBEA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30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833CC-BE37-43D1-B262-682CD0E2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FB6B9-CA72-4AF2-ACB8-793A9A06F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689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9EE7B-8651-4402-8BA6-2A2D3598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 CONCEPTUAL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994008-D39D-447F-8891-7B1AF685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04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10769-CD48-4D04-83AE-3438CC39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MX" dirty="0"/>
              <a:t>LECTURA INTRODUCTORIA, VIDEOS, JUEGOS O EJERCICIOS PREVIOS.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8414C2-68E5-4373-A8CD-CB454CE77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62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D0DBA-C23F-4B67-9AB8-8834E72D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644B5-57A4-4B96-B296-7727B7D7B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7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EDC6A-5B4D-43CD-9153-D9F1A8C7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FRASE O CITA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5BEBFA-E4BE-4F2D-B3AA-14264B793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62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61E30-EE11-48AE-B72F-79DB1A06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E976E-B9CB-4FE8-9F22-55167008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862" y="1417320"/>
            <a:ext cx="9511938" cy="39907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/>
              <a:t>Si es un concepto </a:t>
            </a:r>
          </a:p>
          <a:p>
            <a:r>
              <a:rPr lang="es-MX" dirty="0"/>
              <a:t>Elabora un esquema del concepto</a:t>
            </a:r>
          </a:p>
          <a:p>
            <a:r>
              <a:rPr lang="es-MX" dirty="0"/>
              <a:t>Define </a:t>
            </a:r>
          </a:p>
          <a:p>
            <a:r>
              <a:rPr lang="es-MX" dirty="0"/>
              <a:t>Presenta diversos ejemplos de lo que es y lo que no es.</a:t>
            </a:r>
          </a:p>
          <a:p>
            <a:r>
              <a:rPr lang="es-MX" dirty="0"/>
              <a:t>Enseña la etimología , sinónimos y antónimos.</a:t>
            </a:r>
          </a:p>
          <a:p>
            <a:r>
              <a:rPr lang="es-MX" dirty="0"/>
              <a:t>Enseña las convenciones del concepto: símbolos, formulas, etc.</a:t>
            </a:r>
          </a:p>
          <a:p>
            <a:r>
              <a:rPr lang="es-MX" dirty="0"/>
              <a:t>Enseña a utilizar el concepto apropiadamente en una oración.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1237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11442</TotalTime>
  <Words>293</Words>
  <Application>Microsoft Office PowerPoint</Application>
  <PresentationFormat>Panorámica</PresentationFormat>
  <Paragraphs>62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Roboto</vt:lpstr>
      <vt:lpstr>Arial</vt:lpstr>
      <vt:lpstr>Wingdings</vt:lpstr>
      <vt:lpstr>Lato</vt:lpstr>
      <vt:lpstr>Tema de Office</vt:lpstr>
      <vt:lpstr>PLANTILLA OBJETOS  DE APRENDIZAJE </vt:lpstr>
      <vt:lpstr>PORTADA</vt:lpstr>
      <vt:lpstr>INTRODUCCIÓN</vt:lpstr>
      <vt:lpstr>OBJETIVO DE APRENDIZAJE</vt:lpstr>
      <vt:lpstr>RED CONCEPTUAL</vt:lpstr>
      <vt:lpstr>LECTURA INTRODUCTORIA, VIDEOS, JUEGOS O EJERCICIOS PREVIOS.</vt:lpstr>
      <vt:lpstr>CONTENIDO</vt:lpstr>
      <vt:lpstr>FRASE O CITA </vt:lpstr>
      <vt:lpstr>DESARROLLO</vt:lpstr>
      <vt:lpstr>DESARROLLO</vt:lpstr>
      <vt:lpstr>DESARROLLO</vt:lpstr>
      <vt:lpstr>RESUMEN</vt:lpstr>
      <vt:lpstr>PREGUNTAS DE REPASO ,  EJERCICIOS O TAREAS</vt:lpstr>
      <vt:lpstr>REFERENCIA</vt:lpstr>
      <vt:lpstr>Presentación de PowerPoint</vt:lpstr>
      <vt:lpstr>Presentación de PowerPoint</vt:lpstr>
      <vt:lpstr>COMUNÍCATE</vt:lpstr>
      <vt:lpstr>Disfruta de nuestra clase interactiva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Aguilar</dc:creator>
  <cp:lastModifiedBy>Jorge Aguilar</cp:lastModifiedBy>
  <cp:revision>324</cp:revision>
  <dcterms:created xsi:type="dcterms:W3CDTF">2020-08-14T12:41:29Z</dcterms:created>
  <dcterms:modified xsi:type="dcterms:W3CDTF">2022-01-27T23:51:28Z</dcterms:modified>
</cp:coreProperties>
</file>